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82" r:id="rId3"/>
    <p:sldId id="257" r:id="rId4"/>
    <p:sldId id="258" r:id="rId5"/>
    <p:sldId id="260" r:id="rId6"/>
    <p:sldId id="264" r:id="rId7"/>
    <p:sldId id="265" r:id="rId8"/>
    <p:sldId id="266" r:id="rId9"/>
    <p:sldId id="267" r:id="rId10"/>
    <p:sldId id="268" r:id="rId11"/>
    <p:sldId id="269" r:id="rId12"/>
    <p:sldId id="287" r:id="rId13"/>
    <p:sldId id="270" r:id="rId14"/>
    <p:sldId id="288" r:id="rId15"/>
    <p:sldId id="271" r:id="rId16"/>
    <p:sldId id="272" r:id="rId17"/>
    <p:sldId id="274" r:id="rId18"/>
    <p:sldId id="290" r:id="rId19"/>
    <p:sldId id="289" r:id="rId20"/>
    <p:sldId id="273" r:id="rId21"/>
    <p:sldId id="275" r:id="rId22"/>
    <p:sldId id="291" r:id="rId23"/>
    <p:sldId id="286" r:id="rId24"/>
    <p:sldId id="292" r:id="rId25"/>
    <p:sldId id="276" r:id="rId26"/>
    <p:sldId id="283" r:id="rId27"/>
    <p:sldId id="278" r:id="rId28"/>
    <p:sldId id="28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70"/>
    <p:restoredTop sz="79487"/>
  </p:normalViewPr>
  <p:slideViewPr>
    <p:cSldViewPr snapToGrid="0" snapToObjects="1">
      <p:cViewPr varScale="1">
        <p:scale>
          <a:sx n="71" d="100"/>
          <a:sy n="71" d="100"/>
        </p:scale>
        <p:origin x="16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7BE31A-CF47-1542-834B-3F84EFC65F5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3B634-187A-714A-9D7D-FC23E693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703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Chapter we introduce the key concepts behind agent-based modelling.  What is an agent, and what are rules?  These are discussed along with a consideration of the main advantages and disadvantages for simulating spatial systems.  A range of established applications are presented to give a </a:t>
            </a:r>
            <a:r>
              <a:rPr lang="en-US" dirty="0" err="1"/>
              <a:t>flavour</a:t>
            </a:r>
            <a:r>
              <a:rPr lang="en-US" dirty="0"/>
              <a:t> of how agent-based models can be successfully applied.  The overarching aim of this chapter is to give the reader an understanding of what an agent-based model is.  This knowledge will be built upon in subsequent chapters.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100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 on image to see movie on YouTube.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885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02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on image to see a movie on YouTube. Or see https://</a:t>
            </a:r>
            <a:r>
              <a:rPr lang="en-US" dirty="0" err="1"/>
              <a:t>youtu.be</a:t>
            </a:r>
            <a:r>
              <a:rPr lang="en-US" dirty="0"/>
              <a:t>/</a:t>
            </a:r>
            <a:r>
              <a:rPr lang="en-US" dirty="0" err="1"/>
              <a:t>aLmOxnPKUqk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780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251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770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21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80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03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04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067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Li, J. and Wilensky U. (2009) NetLogo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Sugarscape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 Wealth Distribution Model. http://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ccl.northwestern.edu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netlogo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/models/Sugar scape3WealthDistribution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440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Here, a terrain map (i.e. a text file) is imported into the model and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values correspond to the amount of resources the cell has (i.e. the amount of sugar)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ranges from light to dark yellow (the importation of data into models will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 discussed in more detail in Chapter 6). Initially agents are randomly distributed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 the terrain, as shown in the top of Figure 2.7, and assigned a certain amount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sugar, an age and a metabolic rate. Once the agents have been created the simulation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progresses following a few rules applied to the agents and the environment.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each time step, an agent checks its surrounding cells and moves to an unoccupied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 with the highest amount of sugar (in this model, sugar is synonymous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wealth), and eats all the sugar (and thus accumulates wealth). To simulate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 for food, each agent loses energy at each time step of the simulation based 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 metabolism rate. An agent dies if it runs out of energy; otherwise it dies when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reaches a certain age. When an agent dies, a new agent is created and randomly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placed in the environment. Thus the population remains constant throughout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simulation. As sugar is taken away from the environment the amount of sugar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declines, but to stop the landscape becoming barren, sugar also grows back at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specified rate. Through the interplay of these simple rules, we see agents clustering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high values of sugar and we can see how wealth is distributed over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population (i.e. the Lorenz curve) and the inequality of wealth distribution (i.e.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Gini index) as shown in the bottom of Figure 2.7. What is remarkable about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model is that from simple initial conditions and rules unequal distributions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wealth emerge, with only a small percentage of the population having above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average wealth.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20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Transportation is part of many people’s daily lives, and traffic congestion is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 for many cities around the world such as Los Angeles, London, Istanbul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Beijing. The cost of congestion is not only the time citizens spend in traffic jams,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also pollution (e.g. SO2, CO2) and traffic accidents. As the population of cities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increases, an efficient transportation system is essential for urban futures. With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individual decisions being at the core of this issue (i.e. do I take the car or bus to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work?), it is unsurprising that agent-based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modellers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turned their attention to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trying to provide solutions. Agents in these models are typically individual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travellers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 can make independent decisions about their actions (Raney et al., 2003).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emerges from the micro-movements of individuals are macro-patterns, such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traffic congestion (e.g.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Beuck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al., 2008).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Agent-based models have been developed to explore many traffic-related issues,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 as the mechanisms of stop-and-go traffic (Helbing, 2001), the potential for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accidents between cars and people (e.g.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Genre-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Grandpierre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2012),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impact of tolls for entering an area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Takama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Preston, 2008), how severe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weather can impact the flow of traffic (Zhao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Sadek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2012), evacuation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routeing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(Wise, 2014), the effects of restricted parking (Benenson et al., 2008),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impact of the closure of a section of a road (Manley et al., 2011) and how one can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improve the flow of traffic during the journey to work by combining traffic light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controls and speed limits (Nagel, 2003).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give a simple example of how these models work, consider how a traffic jam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forms in the opposite lane to a traffic accident, a consequence of ‘rubber-necking’.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can explore such a question within a agent-based model as shown in Figure 2.8.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example each car is an agent, and is given two very simple rules of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if there is a car in front of it, the car slows down; and second, if there is no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 in front, the car speeds up. These two simple rules applied to many agents can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 how traffic jams can form without any serious incident. Moreover,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 the modelling of individuals, we can see that there is great variation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individual car speeds which would be lost if we only looked at the aggregate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(average) speed of traffic (such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behaviours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explored in more detail later).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to answer the question of whether simple rules can explain the emergence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traffic jams, readers are referred to Sugiyama et al. (2008), while for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9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7A16-E78A-BE4A-AC43-8512E7D93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F38C8-365B-CA4F-B19D-567E737B1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28210-3A32-5F42-B6C1-4EC72857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277F9-D1A2-9843-B607-FCC14A03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80A87-2C80-A64B-87FB-EF30B3D8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5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44AF-4076-ED4B-B391-C5A3489C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2274F-54BF-764B-B515-33F41ADD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3412C-0D19-274E-9402-8A7B8556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34415-ED19-A445-BD68-A64A25C0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F4D4-B881-F34A-81D6-2E0313F6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0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434B5-95B9-8F45-9704-269CFCDE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99913-B6B0-7C48-9E46-20EC11E0D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E55D2-ADC8-E348-B484-18FD79F5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7F7AC-E50A-D649-85D6-DB77ADB2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89C60-9BE1-C544-82FC-951DBED5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2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72FB-6E84-2F49-8A51-0972418C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F1C8D-6F5A-7D47-9201-3E7B6F545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AB3CC-E7E0-6340-B3A4-F00DB09C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37D03-AC59-D14F-9507-84D846908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9326-81CE-0942-A45E-A9A8005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9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88158-F8C2-434F-AD68-D86B3031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BB0E7-5DE5-0D42-9359-2B7E8DAA3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0A837-B060-AA46-AA08-6F233B119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EE10B-C123-1B45-B864-6B8D5BE9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C4B6-2F8B-CA45-99D7-D48C1C997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2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530F-2ABB-F741-86CD-02B983C4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B270D-31DF-824D-AAC7-1A8C490EB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55378-871B-074A-9340-5A273CC14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1FB1B-E7C3-3547-A1B6-22B90A24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ECCE9-7B6F-4948-8417-3E618E85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C9493-26BA-D644-84CB-6514BD19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BFA1D-0768-FC4F-B75B-EDE0297E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D8327-4932-5241-83AC-C7F22382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29289-DA97-FA4F-883B-1C08A606C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D275AA-C108-7C4D-9250-CEC009533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C4C786-F911-8F45-B48E-D4C85A8F3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578C52-1C7D-8B4B-BA4A-CE1D6F06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D7468-D98E-E146-8C11-566E6814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284EF-707E-DC42-ACCE-D4654F57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4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70226-982E-E240-BF1F-97AC71D0A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C30596-EF95-C943-9C4C-04001C8B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BA8BC-065B-2742-86D8-3DAEEF7D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D01E8-BA1E-A747-8D70-062955071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C8AFC9-2394-FA4D-997A-E88CEA27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573A5-1335-AE42-BF09-1FCBDAAF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3E51-7F7D-CE46-8B95-7568215B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9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48E5-E07D-1743-B852-D6ECD310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BEEA-F298-024B-95FB-9C751B77E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EB14-9D0B-2648-B3DB-11824B88B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76687-76B2-4140-83AC-8536F4E9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96F32-9D50-C041-B009-7580037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142CE-848C-BD4E-8A40-32AB7BD0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2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299C7-4255-864E-8B0F-406D4E839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5CA03A-A409-8347-90BF-5F664DFFD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50B80-F53D-A846-921D-8A929C4D1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6D389-B843-E349-8890-DA1714FA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B3BD-8BDF-0E40-A12B-116E4261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31EEB-3496-6746-BF21-5BF059F85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B2A93-86B7-724F-A8E8-70A991C7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B9F64-2C6A-CE48-AB9D-FB7CE414B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4216-D3B6-004E-8D9D-334728146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6AB7-C146-8643-AC32-1D896C71A7F3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2FF-E815-B64D-B6D5-E2973185B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E5B1-99C5-FF4A-8E8B-D292DC770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9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m.tau.ac.il/~bennya/publications/EPB2002BenensonOmerHatna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.tau.ac.il/~bennya/publications/EPB2002BenensonOmerHatna.pdf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uugn-p5C1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2.humboldt.edu/ecomodel/instream.ht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mtable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hyperlink" Target="https://youtu.be/aLmOxnPKUqk" TargetMode="External"/><Relationship Id="rId4" Type="http://schemas.openxmlformats.org/officeDocument/2006/relationships/hyperlink" Target="http://www.cw6sandiego.com/sdsu-tracking-sand-fire-to-help-keep-firefighters-safe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bmgis/abmgis/tree/master/Chapter02-IntroToAB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ssivesoftware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1EA722-546D-7244-9730-E8CD2B1B1D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47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54A01-461C-1045-AC9B-35DD625CB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Chapter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411C-5F1C-D542-A211-0F0D7F10F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Introduction to Agent-Based Modelling</a:t>
            </a:r>
          </a:p>
        </p:txBody>
      </p:sp>
    </p:spTree>
    <p:extLst>
      <p:ext uri="{BB962C8B-B14F-4D97-AF65-F5344CB8AC3E}">
        <p14:creationId xmlns:p14="http://schemas.microsoft.com/office/powerpoint/2010/main" val="27190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9287-6BC2-7A4F-AD9B-FCBA34967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CB522-6FD0-2B4E-AD9F-06A716E10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we see patterns of segregated neighborhoods , the process that led to them has already happened. </a:t>
            </a:r>
          </a:p>
          <a:p>
            <a:r>
              <a:rPr lang="en-US" dirty="0"/>
              <a:t>What causes such patterns to emerge?</a:t>
            </a:r>
          </a:p>
          <a:p>
            <a:pPr lvl="1"/>
            <a:r>
              <a:rPr lang="en-US" dirty="0"/>
              <a:t>Schelling (1971) explored the idea of how mild tastes and preferences for like demographic groups could lead to patterns of segregation we observe in a abstract setting.</a:t>
            </a:r>
          </a:p>
          <a:p>
            <a:pPr lvl="1"/>
            <a:r>
              <a:rPr lang="en-US" dirty="0"/>
              <a:t>Simple model where agents check their surrounding cells (i.e. their neighbors) and sees if it is happy in the current location. </a:t>
            </a:r>
          </a:p>
          <a:p>
            <a:pPr lvl="1"/>
            <a:r>
              <a:rPr lang="en-US" dirty="0"/>
              <a:t>If the agent is not happy it moves to a new location.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B6148E-7D6D-FE43-A624-1F92A3D6E8DD}"/>
              </a:ext>
            </a:extLst>
          </p:cNvPr>
          <p:cNvSpPr txBox="1"/>
          <p:nvPr/>
        </p:nvSpPr>
        <p:spPr>
          <a:xfrm>
            <a:off x="1124671" y="6488668"/>
            <a:ext cx="9942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Schelling, T. C. (1971). Dynamic models of segregation. Journal of Mathematical Sociology, 1(2), 143-186.</a:t>
            </a:r>
          </a:p>
        </p:txBody>
      </p:sp>
    </p:spTree>
    <p:extLst>
      <p:ext uri="{BB962C8B-B14F-4D97-AF65-F5344CB8AC3E}">
        <p14:creationId xmlns:p14="http://schemas.microsoft.com/office/powerpoint/2010/main" val="798806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9F0DF-8D35-304A-9CE6-CB53CF96C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Progression of Segregation over Time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11EBDB9-1036-1B4B-AC92-A2672CF68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8984" y="1825625"/>
            <a:ext cx="5634031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662ABE-3B2F-0A48-8134-90FBA32CC383}"/>
              </a:ext>
            </a:extLst>
          </p:cNvPr>
          <p:cNvSpPr txBox="1"/>
          <p:nvPr/>
        </p:nvSpPr>
        <p:spPr>
          <a:xfrm>
            <a:off x="208074" y="6311900"/>
            <a:ext cx="11775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2.5: Progression of segregation over time: Agents what to live in a neighborhood where 40% are of the same color.</a:t>
            </a:r>
          </a:p>
        </p:txBody>
      </p:sp>
    </p:spTree>
    <p:extLst>
      <p:ext uri="{BB962C8B-B14F-4D97-AF65-F5344CB8AC3E}">
        <p14:creationId xmlns:p14="http://schemas.microsoft.com/office/powerpoint/2010/main" val="837646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90F39-6D9B-BC4B-A89D-7E08603FB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Agents 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843AD-D302-1B46-A60A-70F8C5A44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up NetLogo’s Segregation Model</a:t>
            </a:r>
          </a:p>
          <a:p>
            <a:r>
              <a:rPr lang="en-US" dirty="0"/>
              <a:t>Once open, press the  “setup” and then “go” buttons.</a:t>
            </a:r>
          </a:p>
          <a:p>
            <a:pPr lvl="1"/>
            <a:r>
              <a:rPr lang="en-US" dirty="0"/>
              <a:t>Watch how agents move to find neighborhoods they are satisfied with. </a:t>
            </a:r>
          </a:p>
          <a:p>
            <a:r>
              <a:rPr lang="en-US" dirty="0"/>
              <a:t>Change “%-similar-wanted” slider (which is the agents preference for neighborhood composition).</a:t>
            </a:r>
          </a:p>
          <a:p>
            <a:pPr lvl="1"/>
            <a:r>
              <a:rPr lang="en-US" dirty="0"/>
              <a:t>Press the  “setup” and then “go” buttons.</a:t>
            </a:r>
          </a:p>
          <a:p>
            <a:pPr lvl="1"/>
            <a:r>
              <a:rPr lang="en-US" dirty="0"/>
              <a:t>Watch how agents move to find neighborhoods they are satisfied with. </a:t>
            </a:r>
          </a:p>
          <a:p>
            <a:r>
              <a:rPr lang="en-US" dirty="0"/>
              <a:t>Experiment with different values for “%-similar-wanted” </a:t>
            </a:r>
          </a:p>
          <a:p>
            <a:pPr lvl="1"/>
            <a:r>
              <a:rPr lang="en-US" dirty="0"/>
              <a:t>Is there at critical point were patterns of segregation become more distinct? </a:t>
            </a:r>
          </a:p>
        </p:txBody>
      </p:sp>
    </p:spTree>
    <p:extLst>
      <p:ext uri="{BB962C8B-B14F-4D97-AF65-F5344CB8AC3E}">
        <p14:creationId xmlns:p14="http://schemas.microsoft.com/office/powerpoint/2010/main" val="1804482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2DF3-3B63-884A-BB2F-CA778CA02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Agents Preferences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7507FBA-C11C-5443-81F7-0914F5F676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9715" y="1825625"/>
            <a:ext cx="5372570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ABF02A-14CF-3848-89C0-F901A481D168}"/>
              </a:ext>
            </a:extLst>
          </p:cNvPr>
          <p:cNvSpPr txBox="1"/>
          <p:nvPr/>
        </p:nvSpPr>
        <p:spPr>
          <a:xfrm>
            <a:off x="1106907" y="6211669"/>
            <a:ext cx="8903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2.6: Examples of how changing agents neighborhood preference levels leads to different patterns of segregation emerging.</a:t>
            </a:r>
          </a:p>
        </p:txBody>
      </p:sp>
    </p:spTree>
    <p:extLst>
      <p:ext uri="{BB962C8B-B14F-4D97-AF65-F5344CB8AC3E}">
        <p14:creationId xmlns:p14="http://schemas.microsoft.com/office/powerpoint/2010/main" val="1356889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80ECC-395E-E945-94DC-4ECBA7397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Segregation: From Abstract to Real World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BD3C5-4E29-D840-8DA0-4DEA77F0D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208059" cy="4351337"/>
          </a:xfrm>
        </p:spPr>
        <p:txBody>
          <a:bodyPr>
            <a:normAutofit/>
          </a:bodyPr>
          <a:lstStyle/>
          <a:p>
            <a:r>
              <a:rPr lang="en-US" dirty="0"/>
              <a:t>Two factors are considered in calculating dissonance: </a:t>
            </a:r>
          </a:p>
          <a:p>
            <a:pPr lvl="1"/>
            <a:r>
              <a:rPr lang="en-US" dirty="0"/>
              <a:t>Agent-building dissonance: </a:t>
            </a:r>
          </a:p>
          <a:p>
            <a:pPr lvl="2"/>
            <a:r>
              <a:rPr lang="en-US" dirty="0"/>
              <a:t>E.G., Arab agents highly dislike modern blocks</a:t>
            </a:r>
          </a:p>
          <a:p>
            <a:pPr lvl="1"/>
            <a:r>
              <a:rPr lang="en-US" dirty="0"/>
              <a:t>Agent-neighbors dissonance: </a:t>
            </a:r>
          </a:p>
          <a:p>
            <a:pPr lvl="2"/>
            <a:r>
              <a:rPr lang="en-US" dirty="0"/>
              <a:t>Arab Christians don't mind living in neighborhoods predominantly populated by Arab Muslims, </a:t>
            </a:r>
          </a:p>
          <a:p>
            <a:pPr lvl="2"/>
            <a:r>
              <a:rPr lang="en-US" dirty="0"/>
              <a:t>But Jews and Muslims both dislike neighborhoods dominated by the other</a:t>
            </a:r>
          </a:p>
          <a:p>
            <a:pPr lvl="1"/>
            <a:r>
              <a:rPr lang="en-US" dirty="0"/>
              <a:t>Dissonance causes the agents to move or not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69AE39-3155-B54A-9E1D-32A54F1C71A3}"/>
              </a:ext>
            </a:extLst>
          </p:cNvPr>
          <p:cNvSpPr txBox="1"/>
          <p:nvPr/>
        </p:nvSpPr>
        <p:spPr>
          <a:xfrm>
            <a:off x="167640" y="6176962"/>
            <a:ext cx="11551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Source: </a:t>
            </a:r>
            <a:r>
              <a:rPr lang="en-US" b="1" dirty="0">
                <a:hlinkClick r:id="rId2"/>
              </a:rPr>
              <a:t>I. Benenson, I. Omer, E. Hatna, 2002, “Entity-based modeling of urban residential dynamics - the case of Yaffo, Tel-Aviv.” </a:t>
            </a:r>
            <a:r>
              <a:rPr lang="en-US" b="1" i="1" dirty="0">
                <a:hlinkClick r:id="rId2"/>
              </a:rPr>
              <a:t>Environment and Planning B</a:t>
            </a:r>
            <a:r>
              <a:rPr lang="en-US" b="1" dirty="0">
                <a:hlinkClick r:id="rId2"/>
              </a:rPr>
              <a:t>, 29: 491-512.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20DC3F-BC7B-0F4F-8753-5152504C1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600" y="1177737"/>
            <a:ext cx="4851400" cy="483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531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CCF1B3-DBC2-8644-A6BC-F680B2E49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949" y="1931035"/>
            <a:ext cx="6565900" cy="396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A130D3-2135-434B-9294-1C07E2F47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581" y="1943894"/>
            <a:ext cx="3069418" cy="4114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CDEBFF-78F0-3D43-B61A-F208D6A80F86}"/>
              </a:ext>
            </a:extLst>
          </p:cNvPr>
          <p:cNvSpPr txBox="1"/>
          <p:nvPr/>
        </p:nvSpPr>
        <p:spPr>
          <a:xfrm>
            <a:off x="167640" y="6176962"/>
            <a:ext cx="11551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Source: </a:t>
            </a:r>
            <a:r>
              <a:rPr lang="en-US" b="1" dirty="0">
                <a:hlinkClick r:id="rId4"/>
              </a:rPr>
              <a:t>I. Benenson, I. Omer, E. Hatna, 2002, “Entity-based modeling of urban residential dynamics - the case of Yaffo, Tel-Aviv.” </a:t>
            </a:r>
            <a:r>
              <a:rPr lang="en-US" b="1" i="1" dirty="0">
                <a:hlinkClick r:id="rId4"/>
              </a:rPr>
              <a:t>Environment and Planning B</a:t>
            </a:r>
            <a:r>
              <a:rPr lang="en-US" b="1" dirty="0">
                <a:hlinkClick r:id="rId4"/>
              </a:rPr>
              <a:t>, 29: 491-512.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181B627-B041-EF4A-8B4B-E9E0A99AE960}"/>
              </a:ext>
            </a:extLst>
          </p:cNvPr>
          <p:cNvSpPr txBox="1">
            <a:spLocks/>
          </p:cNvSpPr>
          <p:nvPr/>
        </p:nvSpPr>
        <p:spPr>
          <a:xfrm>
            <a:off x="1203960" y="2073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Segregation: From Abstract to Real World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281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55A65-77EE-314A-988D-BD27EE462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SugarScape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17C4E-5DC8-FE45-A851-254FD018D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Agent-based models did not begin to feature prominently in the geographical literature until the mid-1990s.</a:t>
            </a:r>
          </a:p>
          <a:p>
            <a:r>
              <a:rPr lang="en-US" dirty="0"/>
              <a:t>This changed when Epstein and Axtell (1996) extended the notion of modelling people to growing entire </a:t>
            </a:r>
            <a:r>
              <a:rPr lang="en-US" i="1" dirty="0"/>
              <a:t>artificial cities</a:t>
            </a:r>
            <a:r>
              <a:rPr lang="en-US" dirty="0"/>
              <a:t>. </a:t>
            </a:r>
          </a:p>
          <a:p>
            <a:r>
              <a:rPr lang="en-US" dirty="0"/>
              <a:t>The goal was to understand the </a:t>
            </a:r>
            <a:r>
              <a:rPr lang="en-US" i="1" dirty="0"/>
              <a:t>emergence</a:t>
            </a:r>
            <a:r>
              <a:rPr lang="en-US" dirty="0"/>
              <a:t> of patterns, trends, and other characteristics observable in society or geography.</a:t>
            </a:r>
          </a:p>
          <a:p>
            <a:r>
              <a:rPr lang="en-US" b="1" i="1" dirty="0" err="1"/>
              <a:t>SugarScape</a:t>
            </a:r>
            <a:r>
              <a:rPr lang="en-US" dirty="0"/>
              <a:t> that demonstrated that agents could emerge with a variety of characteristics and behaviors suggestive of a rudimentary society (e.g. death, disease, trade, health, culture, conflict, war).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8F58B-114B-424B-A9A2-8C2AF6884328}"/>
              </a:ext>
            </a:extLst>
          </p:cNvPr>
          <p:cNvSpPr txBox="1"/>
          <p:nvPr/>
        </p:nvSpPr>
        <p:spPr>
          <a:xfrm>
            <a:off x="200796" y="6488668"/>
            <a:ext cx="11790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Epstein, J.M. and Axtell, R. (1996) </a:t>
            </a:r>
            <a:r>
              <a:rPr lang="en-US" i="1" dirty="0"/>
              <a:t>Growing Artificial Societies: Social Science from the Bottom Up</a:t>
            </a:r>
            <a:r>
              <a:rPr lang="en-US" dirty="0"/>
              <a:t>. Cambridge, MA: MIT Press.</a:t>
            </a:r>
          </a:p>
        </p:txBody>
      </p:sp>
    </p:spTree>
    <p:extLst>
      <p:ext uri="{BB962C8B-B14F-4D97-AF65-F5344CB8AC3E}">
        <p14:creationId xmlns:p14="http://schemas.microsoft.com/office/powerpoint/2010/main" val="4102026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910FC-E8B9-6048-B71F-459477CD4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Graphical User Interface of </a:t>
            </a:r>
            <a:r>
              <a:rPr lang="en-US" dirty="0" err="1"/>
              <a:t>Sugarscape</a:t>
            </a:r>
            <a:r>
              <a:rPr lang="en-US" dirty="0"/>
              <a:t> 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94EFD67-B5B4-4A42-A5F6-B8E536A70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53036" y="1825625"/>
            <a:ext cx="4085927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27FCC5-4E6F-C24A-A712-957366401124}"/>
              </a:ext>
            </a:extLst>
          </p:cNvPr>
          <p:cNvSpPr txBox="1"/>
          <p:nvPr/>
        </p:nvSpPr>
        <p:spPr>
          <a:xfrm>
            <a:off x="2200959" y="6311900"/>
            <a:ext cx="7790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2.7: </a:t>
            </a:r>
            <a:r>
              <a:rPr lang="en-US" dirty="0" err="1"/>
              <a:t>Sugarscape</a:t>
            </a:r>
            <a:r>
              <a:rPr lang="en-US" dirty="0"/>
              <a:t> wealth distribution model (Source: Li and Wilensky, 2009).</a:t>
            </a:r>
          </a:p>
        </p:txBody>
      </p:sp>
    </p:spTree>
    <p:extLst>
      <p:ext uri="{BB962C8B-B14F-4D97-AF65-F5344CB8AC3E}">
        <p14:creationId xmlns:p14="http://schemas.microsoft.com/office/powerpoint/2010/main" val="4220676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3DBDC-0BC3-5E44-810B-87069F82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Sugarscape</a:t>
            </a:r>
            <a:r>
              <a:rPr lang="en-US" dirty="0"/>
              <a:t> Wealth Distribution Model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63093-C598-7040-8155-0264B8E55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25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5B371-FB71-264F-B523-D510A04B6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Sugarscape</a:t>
            </a:r>
            <a:r>
              <a:rPr lang="en-US" dirty="0"/>
              <a:t> Wealth Distribution Model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C0C81-446A-624B-A51F-845CAF158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up </a:t>
            </a:r>
          </a:p>
        </p:txBody>
      </p:sp>
    </p:spTree>
    <p:extLst>
      <p:ext uri="{BB962C8B-B14F-4D97-AF65-F5344CB8AC3E}">
        <p14:creationId xmlns:p14="http://schemas.microsoft.com/office/powerpoint/2010/main" val="3620134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overarching aim of this chapter is to give the reader an understanding of what an agent-based model is.</a:t>
            </a:r>
          </a:p>
          <a:p>
            <a:r>
              <a:rPr lang="en-US" dirty="0"/>
              <a:t>Set the scene for the following chapters which go into more details about agent-based modeling. </a:t>
            </a:r>
          </a:p>
          <a:p>
            <a:r>
              <a:rPr lang="en-US" dirty="0"/>
              <a:t>Introduce key concepts behind agent-based models</a:t>
            </a:r>
          </a:p>
          <a:p>
            <a:pPr lvl="1"/>
            <a:r>
              <a:rPr lang="en-US" dirty="0"/>
              <a:t>E.g., What is an agent, and what are rules? </a:t>
            </a:r>
          </a:p>
          <a:p>
            <a:r>
              <a:rPr lang="en-US" dirty="0"/>
              <a:t>Outline the main advantages and disadvantages for simulating spatial systems.</a:t>
            </a:r>
          </a:p>
          <a:p>
            <a:r>
              <a:rPr lang="en-US" dirty="0"/>
              <a:t>Demonstrate how agent-based models can be successfully applied to a range applications.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265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B3A5-E9D5-A049-B68F-9A111217A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Transportation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80CAB-8526-BC45-AFA4-9FE54313F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4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E50B6-617F-4A4B-9B4B-7C7F5EF79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Traffic Modelling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DD4BBC0-B788-D34A-9F32-F35D1E218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9558" y="0"/>
            <a:ext cx="3321031" cy="652576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B1C1C5-757E-0C49-9FF6-85898C6F50E0}"/>
              </a:ext>
            </a:extLst>
          </p:cNvPr>
          <p:cNvSpPr txBox="1"/>
          <p:nvPr/>
        </p:nvSpPr>
        <p:spPr>
          <a:xfrm>
            <a:off x="423554" y="6176963"/>
            <a:ext cx="11768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2.8: Simple traffic model where each car is an agent. In A, B and C from top left clockwise, model parameters, a chart of car speeds and the spatial agent-environment (source: Wilensky, 1997).</a:t>
            </a:r>
          </a:p>
        </p:txBody>
      </p:sp>
    </p:spTree>
    <p:extLst>
      <p:ext uri="{BB962C8B-B14F-4D97-AF65-F5344CB8AC3E}">
        <p14:creationId xmlns:p14="http://schemas.microsoft.com/office/powerpoint/2010/main" val="40100780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26822-5B4E-0848-80A7-211D31B7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0F08A-58FF-1B44-9A9F-A264CE621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Example:</a:t>
            </a:r>
          </a:p>
          <a:p>
            <a:r>
              <a:rPr lang="en-US" dirty="0"/>
              <a:t>Models the movement of cars on a road.</a:t>
            </a:r>
          </a:p>
          <a:p>
            <a:r>
              <a:rPr lang="en-US" dirty="0"/>
              <a:t>Each car follows a simple set of rules:</a:t>
            </a:r>
          </a:p>
          <a:p>
            <a:r>
              <a:rPr lang="en-US" dirty="0"/>
              <a:t>If there’s a car close ahead, it slows down.</a:t>
            </a:r>
          </a:p>
          <a:p>
            <a:r>
              <a:rPr lang="en-US" dirty="0"/>
              <a:t>If there’s no car ahead, it speeds up.</a:t>
            </a:r>
          </a:p>
          <a:p>
            <a:r>
              <a:rPr lang="en-US" dirty="0"/>
              <a:t>Demonstrates how traffic jams can form without any obvious </a:t>
            </a:r>
          </a:p>
          <a:p>
            <a:r>
              <a:rPr lang="en-US" dirty="0"/>
              <a:t>incident.</a:t>
            </a:r>
          </a:p>
          <a:p>
            <a:r>
              <a:rPr lang="en-US" dirty="0"/>
              <a:t>Simple rules can explain complex</a:t>
            </a:r>
          </a:p>
          <a:p>
            <a:r>
              <a:rPr lang="en-US" dirty="0"/>
              <a:t>phenomena.</a:t>
            </a:r>
          </a:p>
        </p:txBody>
      </p:sp>
    </p:spTree>
    <p:extLst>
      <p:ext uri="{BB962C8B-B14F-4D97-AF65-F5344CB8AC3E}">
        <p14:creationId xmlns:p14="http://schemas.microsoft.com/office/powerpoint/2010/main" val="1953082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9FAAB-2F56-704B-BFA2-5C5BF3D79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Shockwave Traffic Jam in Reality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F7527-9CD0-8847-9DFD-E4A2D80C5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258" y="1848139"/>
            <a:ext cx="51322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22 cars equally spaced on a 230m single lane circle.</a:t>
            </a:r>
          </a:p>
          <a:p>
            <a:r>
              <a:rPr lang="en-US" dirty="0"/>
              <a:t>Drivers asked to cruise steadily at 30km/h.</a:t>
            </a:r>
          </a:p>
          <a:p>
            <a:r>
              <a:rPr lang="en-US" dirty="0"/>
              <a:t>1st traffic moved freely.</a:t>
            </a:r>
          </a:p>
          <a:p>
            <a:r>
              <a:rPr lang="en-US" dirty="0"/>
              <a:t>Disturbances/clusters soon appear.</a:t>
            </a:r>
          </a:p>
          <a:p>
            <a:r>
              <a:rPr lang="en-US" dirty="0"/>
              <a:t>Causing cars to slow/stop.</a:t>
            </a:r>
          </a:p>
          <a:p>
            <a:r>
              <a:rPr lang="en-US" dirty="0"/>
              <a:t>Cars at front of cluster can accelerate at 40km/h.</a:t>
            </a:r>
          </a:p>
          <a:p>
            <a:r>
              <a:rPr lang="en-US" dirty="0"/>
              <a:t>But these join another jam.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9085CB-C81D-2644-8A06-06CD278355C0}"/>
              </a:ext>
            </a:extLst>
          </p:cNvPr>
          <p:cNvSpPr/>
          <p:nvPr/>
        </p:nvSpPr>
        <p:spPr>
          <a:xfrm>
            <a:off x="6436658" y="628015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www.youtube.com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watch?v</a:t>
            </a:r>
            <a:r>
              <a:rPr lang="en-US" dirty="0">
                <a:hlinkClick r:id="rId3"/>
              </a:rPr>
              <a:t>=Suugn-p5C1M </a:t>
            </a:r>
            <a:endParaRPr lang="en-US" dirty="0"/>
          </a:p>
        </p:txBody>
      </p:sp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C297A1E5-F6BB-8B47-BEBC-BC8128065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221" y="1475348"/>
            <a:ext cx="5888520" cy="470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158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28D68-91D1-BB4B-8EFE-C51EBE549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CA925-379A-F143-9FE1-CB263C9A5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227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2668E-5292-3B42-992E-E0C3FBC58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Agent-based Models Used for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D88FD-F9D2-7A4E-ACA2-5CAADFF4F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  <a:p>
            <a:r>
              <a:rPr lang="en-US" dirty="0"/>
              <a:t>Southwest Airlines used an agent-based model to improve how it handled cargo.</a:t>
            </a:r>
          </a:p>
          <a:p>
            <a:r>
              <a:rPr lang="en-US" dirty="0"/>
              <a:t>Eli Lilly used an agent-based model for drug development.</a:t>
            </a:r>
          </a:p>
          <a:p>
            <a:r>
              <a:rPr lang="en-US" dirty="0"/>
              <a:t>Pacific Gas and Electric: Used an agent based model to see how energy flows through the power grid.</a:t>
            </a:r>
          </a:p>
          <a:p>
            <a:r>
              <a:rPr lang="en-US" dirty="0"/>
              <a:t>Procter and Gamble used an agent-based model to understand its consumer markets.</a:t>
            </a:r>
          </a:p>
          <a:p>
            <a:r>
              <a:rPr lang="en-US" dirty="0"/>
              <a:t>NASDAQ used and agent based model to explore changes to Stock Market's decimalization.</a:t>
            </a:r>
          </a:p>
          <a:p>
            <a:r>
              <a:rPr lang="en-US" dirty="0"/>
              <a:t>Macy’s have used agent-based models for store design.</a:t>
            </a:r>
          </a:p>
          <a:p>
            <a:r>
              <a:rPr lang="en-US" dirty="0">
                <a:hlinkClick r:id="rId3"/>
              </a:rPr>
              <a:t>InSTREAM</a:t>
            </a:r>
            <a:r>
              <a:rPr lang="en-US" dirty="0"/>
              <a:t>: Explores how river salmon populations react to changes in water conditions.</a:t>
            </a:r>
          </a:p>
        </p:txBody>
      </p:sp>
    </p:spTree>
    <p:extLst>
      <p:ext uri="{BB962C8B-B14F-4D97-AF65-F5344CB8AC3E}">
        <p14:creationId xmlns:p14="http://schemas.microsoft.com/office/powerpoint/2010/main" val="38639963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0B543-56DE-5D49-BF1D-2BCBC0B4E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976F8-BE46-7B45-ADE7-01F061784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7985"/>
            <a:ext cx="10515600" cy="1704343"/>
          </a:xfrm>
        </p:spPr>
        <p:txBody>
          <a:bodyPr/>
          <a:lstStyle/>
          <a:p>
            <a:r>
              <a:rPr lang="en-US" dirty="0"/>
              <a:t>Agent-based modeling has also been used for wild fire training, incident command and community outreach. For example </a:t>
            </a:r>
            <a:r>
              <a:rPr lang="en-US" dirty="0">
                <a:hlinkClick r:id="rId3"/>
              </a:rPr>
              <a:t>SimTable</a:t>
            </a:r>
            <a:r>
              <a:rPr lang="en-US" dirty="0"/>
              <a:t> was </a:t>
            </a:r>
            <a:r>
              <a:rPr lang="en-US" dirty="0">
                <a:hlinkClick r:id="rId4"/>
              </a:rPr>
              <a:t>used in the  2016 Sand Fire</a:t>
            </a:r>
            <a:r>
              <a:rPr lang="en-US" dirty="0"/>
              <a:t> in California. </a:t>
            </a:r>
          </a:p>
          <a:p>
            <a:endParaRPr lang="en-US" dirty="0"/>
          </a:p>
        </p:txBody>
      </p:sp>
      <p:pic>
        <p:nvPicPr>
          <p:cNvPr id="4" name="Content Placeholder 5">
            <a:hlinkClick r:id="rId5"/>
            <a:extLst>
              <a:ext uri="{FF2B5EF4-FFF2-40B4-BE49-F238E27FC236}">
                <a16:creationId xmlns:a16="http://schemas.microsoft.com/office/drawing/2014/main" id="{526CAB1D-79FB-C54A-948E-1993425B32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5852" y="2883613"/>
            <a:ext cx="8762536" cy="33280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EEADF5B-6FFF-E246-ACF0-95161D7ED540}"/>
              </a:ext>
            </a:extLst>
          </p:cNvPr>
          <p:cNvSpPr/>
          <p:nvPr/>
        </p:nvSpPr>
        <p:spPr>
          <a:xfrm>
            <a:off x="838200" y="6336268"/>
            <a:ext cx="105330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Figure 2.9: User interface of </a:t>
            </a:r>
            <a:r>
              <a:rPr lang="en-US" dirty="0" err="1"/>
              <a:t>SimTable</a:t>
            </a:r>
            <a:r>
              <a:rPr lang="en-US" dirty="0"/>
              <a:t>: (A) Entire study area, (B): an active fire model (source: </a:t>
            </a:r>
            <a:r>
              <a:rPr lang="en-US" dirty="0" err="1">
                <a:hlinkClick r:id="rId3"/>
              </a:rPr>
              <a:t>SimTable</a:t>
            </a:r>
            <a:r>
              <a:rPr lang="en-US" dirty="0"/>
              <a:t>, 2017).</a:t>
            </a:r>
          </a:p>
        </p:txBody>
      </p:sp>
    </p:spTree>
    <p:extLst>
      <p:ext uri="{BB962C8B-B14F-4D97-AF65-F5344CB8AC3E}">
        <p14:creationId xmlns:p14="http://schemas.microsoft.com/office/powerpoint/2010/main" val="691141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C1829-4EA1-1244-8508-CE1A389E5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B2661-613E-4D49-8D8F-08C27398F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Successfully replicating the processes and dynamics that occur within real-world geographical systems is highly challenging. </a:t>
            </a:r>
          </a:p>
          <a:p>
            <a:r>
              <a:rPr lang="en-US" dirty="0"/>
              <a:t>The notion of </a:t>
            </a:r>
            <a:r>
              <a:rPr lang="en-US" b="1" i="1" dirty="0"/>
              <a:t>bottom-up</a:t>
            </a:r>
            <a:r>
              <a:rPr lang="en-US" dirty="0"/>
              <a:t> modelling advocated by agent-based modelling allows the results of local phenomena to be understood and measured at an aggregate level.</a:t>
            </a:r>
          </a:p>
          <a:p>
            <a:r>
              <a:rPr lang="en-US" dirty="0"/>
              <a:t>Agent-based models allow every individual to be assigned their own characteristics.</a:t>
            </a:r>
          </a:p>
          <a:p>
            <a:r>
              <a:rPr lang="en-US" dirty="0"/>
              <a:t>This chapter has provided a general introduction to agent-based modelling. The main characteristics of agent-based modelling have been presented along with the advantages and limitations of this approach for geographical systems.</a:t>
            </a:r>
          </a:p>
          <a:p>
            <a:r>
              <a:rPr lang="en-US" dirty="0"/>
              <a:t>The chapter explored a diverse range of geographical applications of agent-based modelling</a:t>
            </a:r>
          </a:p>
        </p:txBody>
      </p:sp>
    </p:spTree>
    <p:extLst>
      <p:ext uri="{BB962C8B-B14F-4D97-AF65-F5344CB8AC3E}">
        <p14:creationId xmlns:p14="http://schemas.microsoft.com/office/powerpoint/2010/main" val="12663986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BCE107A-422E-3A40-B7F3-847D5BA66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059" y="-28685"/>
            <a:ext cx="8247529" cy="688668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623AE0B-DCCD-5748-9DD6-3A9306DA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22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Online Resources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3989BDB5-21DF-0549-843A-98578F44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902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Visit: </a:t>
            </a:r>
            <a:r>
              <a:rPr lang="en-US" sz="2000" dirty="0">
                <a:solidFill>
                  <a:schemeClr val="bg1"/>
                </a:solidFill>
                <a:hlinkClick r:id="rId4"/>
              </a:rPr>
              <a:t>https://github.com/abmgis/abmgis/tree/master/Chapter02-IntroToABM</a:t>
            </a:r>
            <a:r>
              <a:rPr lang="en-US" sz="2000" dirty="0">
                <a:solidFill>
                  <a:schemeClr val="bg1"/>
                </a:solidFill>
              </a:rPr>
              <a:t> for a selection of models to highlight core concepts introduced in this chapter </a:t>
            </a:r>
          </a:p>
        </p:txBody>
      </p:sp>
    </p:spTree>
    <p:extLst>
      <p:ext uri="{BB962C8B-B14F-4D97-AF65-F5344CB8AC3E}">
        <p14:creationId xmlns:p14="http://schemas.microsoft.com/office/powerpoint/2010/main" val="3776054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AA803-87C5-B940-AB0B-C6FE9E767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3740-25D2-DE49-BB80-30314DDCB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75729" cy="4351338"/>
          </a:xfrm>
        </p:spPr>
        <p:txBody>
          <a:bodyPr>
            <a:normAutofit/>
          </a:bodyPr>
          <a:lstStyle/>
          <a:p>
            <a:r>
              <a:rPr lang="en-US" dirty="0"/>
              <a:t>Agent-based models are beginning to appear in many different aspects of our lives. </a:t>
            </a:r>
          </a:p>
          <a:p>
            <a:pPr lvl="1"/>
            <a:r>
              <a:rPr lang="en-US" dirty="0"/>
              <a:t>For example, </a:t>
            </a:r>
            <a:r>
              <a:rPr lang="en-US" dirty="0">
                <a:hlinkClick r:id="rId3"/>
              </a:rPr>
              <a:t>Massive</a:t>
            </a:r>
            <a:r>
              <a:rPr lang="en-US" dirty="0"/>
              <a:t> has used agent-based modelling in a number of films.</a:t>
            </a:r>
          </a:p>
          <a:p>
            <a:r>
              <a:rPr lang="en-US" dirty="0"/>
              <a:t>Agent-based modelling allows individuals with their own set of unique characteristics and rules of behavior to be created.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DFF094-9C0F-AF4B-B2E6-56A44BDC9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1268" y="1825625"/>
            <a:ext cx="5168900" cy="3695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DD183B-BF64-244E-B905-B11ED7E8D037}"/>
              </a:ext>
            </a:extLst>
          </p:cNvPr>
          <p:cNvSpPr txBox="1"/>
          <p:nvPr/>
        </p:nvSpPr>
        <p:spPr>
          <a:xfrm>
            <a:off x="7120975" y="5656262"/>
            <a:ext cx="423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www.massivesoftware.com</a:t>
            </a:r>
            <a:r>
              <a:rPr lang="en-US" dirty="0">
                <a:hlinkClick r:id="rId3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096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ED096-D85B-544A-B18B-71F9055BB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Agent?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AD0B3-98DA-AE48-AA54-22D5DF974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Agents are:</a:t>
            </a:r>
          </a:p>
          <a:p>
            <a:r>
              <a:rPr lang="en-US" dirty="0"/>
              <a:t>Autonomous </a:t>
            </a:r>
          </a:p>
          <a:p>
            <a:r>
              <a:rPr lang="en-US" dirty="0"/>
              <a:t>Heterogenous </a:t>
            </a:r>
          </a:p>
          <a:p>
            <a:r>
              <a:rPr lang="en-US" dirty="0"/>
              <a:t>Active</a:t>
            </a:r>
          </a:p>
          <a:p>
            <a:pPr lvl="1"/>
            <a:r>
              <a:rPr lang="en-US" dirty="0"/>
              <a:t>Goal directed</a:t>
            </a:r>
          </a:p>
          <a:p>
            <a:pPr lvl="1"/>
            <a:r>
              <a:rPr lang="en-US" dirty="0"/>
              <a:t>Reactive </a:t>
            </a:r>
          </a:p>
          <a:p>
            <a:pPr lvl="1"/>
            <a:r>
              <a:rPr lang="en-US" dirty="0"/>
              <a:t>Interactive / communicative</a:t>
            </a:r>
          </a:p>
          <a:p>
            <a:r>
              <a:rPr lang="en-US" dirty="0"/>
              <a:t>Adapt and learn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6DEBCA7-B06F-874F-A5F2-CB6277E01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909" y="1321356"/>
            <a:ext cx="4971806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B0E40F-5D37-AE45-944B-9B6E0B2CF9F4}"/>
              </a:ext>
            </a:extLst>
          </p:cNvPr>
          <p:cNvSpPr txBox="1"/>
          <p:nvPr/>
        </p:nvSpPr>
        <p:spPr>
          <a:xfrm>
            <a:off x="6635519" y="5807631"/>
            <a:ext cx="4001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2.2: Schematic illustrating some of the main components of an agent.</a:t>
            </a:r>
          </a:p>
        </p:txBody>
      </p:sp>
    </p:spTree>
    <p:extLst>
      <p:ext uri="{BB962C8B-B14F-4D97-AF65-F5344CB8AC3E}">
        <p14:creationId xmlns:p14="http://schemas.microsoft.com/office/powerpoint/2010/main" val="2898360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76CFC-1CC5-2043-92EC-ACA20D587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Rules and Artificial Worlds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2DE1A-F42B-C142-A372-90BFD7698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894" y="1825625"/>
            <a:ext cx="4851709" cy="4351338"/>
          </a:xfrm>
        </p:spPr>
        <p:txBody>
          <a:bodyPr/>
          <a:lstStyle/>
          <a:p>
            <a:r>
              <a:rPr lang="en-US" dirty="0"/>
              <a:t>Rules are a set of commands that are assigned to each agent to guide their behavior and decision-making.</a:t>
            </a:r>
          </a:p>
          <a:p>
            <a:r>
              <a:rPr lang="en-US" dirty="0"/>
              <a:t>Rules are typically based around </a:t>
            </a:r>
            <a:r>
              <a:rPr lang="en-US" i="1" dirty="0"/>
              <a:t>if–then–else </a:t>
            </a:r>
            <a:r>
              <a:rPr lang="en-US" dirty="0"/>
              <a:t>statements.</a:t>
            </a:r>
          </a:p>
          <a:p>
            <a:r>
              <a:rPr lang="en-US" dirty="0"/>
              <a:t>These rules are applied to agents within </a:t>
            </a:r>
            <a:r>
              <a:rPr lang="en-US" i="1" dirty="0"/>
              <a:t>artificial worlds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70198D3-E808-854C-B28B-036A4C32E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1166" y="1966198"/>
            <a:ext cx="6370609" cy="32114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172EB1-6AB9-B648-8376-213BC1096025}"/>
              </a:ext>
            </a:extLst>
          </p:cNvPr>
          <p:cNvSpPr txBox="1"/>
          <p:nvPr/>
        </p:nvSpPr>
        <p:spPr>
          <a:xfrm>
            <a:off x="5711936" y="5301045"/>
            <a:ext cx="6049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2.3: Conceptualization of an agent-based model where people are connected to each other and take actions when a specific condition is met.</a:t>
            </a:r>
          </a:p>
        </p:txBody>
      </p:sp>
    </p:spTree>
    <p:extLst>
      <p:ext uri="{BB962C8B-B14F-4D97-AF65-F5344CB8AC3E}">
        <p14:creationId xmlns:p14="http://schemas.microsoft.com/office/powerpoint/2010/main" val="1029667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8CAE3-81DE-9843-8063-05AB1A135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Agent-based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256C8-FD65-BE43-81AF-715A24F3D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Increases in both computational power and data have changed the way researchers think about geographical systems.</a:t>
            </a:r>
          </a:p>
          <a:p>
            <a:pPr lvl="1"/>
            <a:r>
              <a:rPr lang="en-US" dirty="0"/>
              <a:t>Move from aggregate to disaggregate models</a:t>
            </a:r>
          </a:p>
          <a:p>
            <a:pPr lvl="1"/>
            <a:r>
              <a:rPr lang="en-US" dirty="0"/>
              <a:t>From static to dynamic models</a:t>
            </a:r>
          </a:p>
          <a:p>
            <a:r>
              <a:rPr lang="en-US" dirty="0"/>
              <a:t>Agent-based models allows us to focus on </a:t>
            </a:r>
            <a:r>
              <a:rPr lang="en-US" i="1" dirty="0"/>
              <a:t>processes</a:t>
            </a:r>
            <a:r>
              <a:rPr lang="en-US" dirty="0"/>
              <a:t> that generate geographical </a:t>
            </a:r>
            <a:r>
              <a:rPr lang="en-US" i="1" dirty="0"/>
              <a:t>patterns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Focuses on individuals (and their decisions)</a:t>
            </a:r>
          </a:p>
          <a:p>
            <a:pPr marL="0" indent="0">
              <a:buNone/>
            </a:pPr>
            <a:r>
              <a:rPr lang="en-US" dirty="0"/>
              <a:t>Agent-based models can be defined within any application area, for example a building, a city, or a road network.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949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385FC-8FED-6248-9A09-80F40DB27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Agent-based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22465-9230-3944-9030-E2FDCB7C9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template or universally accepted way to design and build agent-based models. </a:t>
            </a:r>
          </a:p>
          <a:p>
            <a:pPr lvl="1"/>
            <a:r>
              <a:rPr lang="en-US" dirty="0"/>
              <a:t>Issues of reproducibility</a:t>
            </a:r>
          </a:p>
          <a:p>
            <a:r>
              <a:rPr lang="en-US" dirty="0"/>
              <a:t>Some criticize agent-based models as being data hungry and such data does not exist. </a:t>
            </a:r>
          </a:p>
          <a:p>
            <a:pPr lvl="1"/>
            <a:r>
              <a:rPr lang="en-US" dirty="0"/>
              <a:t>Issues of calibration and validation </a:t>
            </a:r>
          </a:p>
          <a:p>
            <a:r>
              <a:rPr lang="en-US" dirty="0"/>
              <a:t>These issue will be revisited in later chapters along with guidelines on how they can be overcome.</a:t>
            </a:r>
          </a:p>
        </p:txBody>
      </p:sp>
    </p:spTree>
    <p:extLst>
      <p:ext uri="{BB962C8B-B14F-4D97-AF65-F5344CB8AC3E}">
        <p14:creationId xmlns:p14="http://schemas.microsoft.com/office/powerpoint/2010/main" val="1790407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89292-F0EA-674B-934D-8B91BDDAD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Gallery of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C2CA6-B509-814D-BFBB-1256AE7B9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941" y="1825625"/>
            <a:ext cx="54043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Agent-based modelling is being used in a diverse set of areas ranging from archaeology to zoology.</a:t>
            </a:r>
          </a:p>
          <a:p>
            <a:r>
              <a:rPr lang="en-US" dirty="0"/>
              <a:t>From a geographical perspective, agent-based models have been applied to an equally wide range of phenomena:</a:t>
            </a:r>
          </a:p>
          <a:p>
            <a:r>
              <a:rPr lang="en-US" dirty="0"/>
              <a:t>Ranging from the micro-movement of pedestrians over seconds and hours  to the rise of city systems over centuries almost everything in-between.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BA4758-0ECF-2741-9B96-99A492BC8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452" y="1690688"/>
            <a:ext cx="6572548" cy="426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771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55108-75F7-1744-B46A-EF10435DF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Growth of Agent-based Modelling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3153F97-63FF-D645-A888-087547DA6C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59296" y="1825625"/>
            <a:ext cx="7073407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2EB7C0-3A32-1748-965F-A1D60B74163E}"/>
              </a:ext>
            </a:extLst>
          </p:cNvPr>
          <p:cNvSpPr txBox="1"/>
          <p:nvPr/>
        </p:nvSpPr>
        <p:spPr>
          <a:xfrm>
            <a:off x="960235" y="6311900"/>
            <a:ext cx="10271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2.4: The growth in agent-based modelling: from search results of Web of Science and Google Scholar.</a:t>
            </a:r>
          </a:p>
        </p:txBody>
      </p:sp>
    </p:spTree>
    <p:extLst>
      <p:ext uri="{BB962C8B-B14F-4D97-AF65-F5344CB8AC3E}">
        <p14:creationId xmlns:p14="http://schemas.microsoft.com/office/powerpoint/2010/main" val="67791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2546</Words>
  <Application>Microsoft Macintosh PowerPoint</Application>
  <PresentationFormat>Widescreen</PresentationFormat>
  <Paragraphs>206</Paragraphs>
  <Slides>28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Chapter 2</vt:lpstr>
      <vt:lpstr>Learning Objectives</vt:lpstr>
      <vt:lpstr>Introduction</vt:lpstr>
      <vt:lpstr>What is an Agent?</vt:lpstr>
      <vt:lpstr>Agent Rules and Artificial Worlds</vt:lpstr>
      <vt:lpstr>Advantages of Agent-based Modelling</vt:lpstr>
      <vt:lpstr>Limitations of Agent-based Modelling</vt:lpstr>
      <vt:lpstr>A Gallery of Applications</vt:lpstr>
      <vt:lpstr>The Growth of Agent-based Modelling</vt:lpstr>
      <vt:lpstr>Segregation</vt:lpstr>
      <vt:lpstr>Progression of Segregation over Time</vt:lpstr>
      <vt:lpstr>Changing Agents Preferences</vt:lpstr>
      <vt:lpstr>Changing Agents Preferences</vt:lpstr>
      <vt:lpstr>Segregation: From Abstract to Real World Application</vt:lpstr>
      <vt:lpstr>PowerPoint Presentation</vt:lpstr>
      <vt:lpstr>SugarScape</vt:lpstr>
      <vt:lpstr>Graphical User Interface of Sugarscape Model</vt:lpstr>
      <vt:lpstr>Sugarscape Wealth Distribution Model </vt:lpstr>
      <vt:lpstr>Sugarscape Wealth Distribution Model </vt:lpstr>
      <vt:lpstr>Transportation Modelling</vt:lpstr>
      <vt:lpstr>Traffic Modelling</vt:lpstr>
      <vt:lpstr>PowerPoint Presentation</vt:lpstr>
      <vt:lpstr>Shockwave Traffic Jam in Reality</vt:lpstr>
      <vt:lpstr>PowerPoint Presentation</vt:lpstr>
      <vt:lpstr>Agent-based Models Used for Decision Making</vt:lpstr>
      <vt:lpstr>Real World Decision Making</vt:lpstr>
      <vt:lpstr>Summary</vt:lpstr>
      <vt:lpstr>Online Resources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T Crooks</dc:creator>
  <cp:lastModifiedBy>Andrew T Crooks</cp:lastModifiedBy>
  <cp:revision>47</cp:revision>
  <dcterms:created xsi:type="dcterms:W3CDTF">2018-07-16T13:06:35Z</dcterms:created>
  <dcterms:modified xsi:type="dcterms:W3CDTF">2018-11-28T21:58:42Z</dcterms:modified>
</cp:coreProperties>
</file>

<file path=docProps/thumbnail.jpeg>
</file>